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7"/>
  </p:notesMasterIdLst>
  <p:handoutMasterIdLst>
    <p:handoutMasterId r:id="rId18"/>
  </p:handoutMasterIdLst>
  <p:sldIdLst>
    <p:sldId id="256" r:id="rId5"/>
    <p:sldId id="776" r:id="rId6"/>
    <p:sldId id="849" r:id="rId7"/>
    <p:sldId id="859" r:id="rId8"/>
    <p:sldId id="858" r:id="rId9"/>
    <p:sldId id="853" r:id="rId10"/>
    <p:sldId id="860" r:id="rId11"/>
    <p:sldId id="861" r:id="rId12"/>
    <p:sldId id="862" r:id="rId13"/>
    <p:sldId id="863" r:id="rId14"/>
    <p:sldId id="864" r:id="rId15"/>
    <p:sldId id="784" r:id="rId16"/>
  </p:sldIdLst>
  <p:sldSz cx="9144000" cy="6858000" type="screen4x3"/>
  <p:notesSz cx="9928225" cy="6797675"/>
  <p:custDataLst>
    <p:tags r:id="rId1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57" d="100"/>
          <a:sy n="57" d="100"/>
        </p:scale>
        <p:origin x="90" y="54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26/07/2018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7/26/2018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0161957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7743742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106067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3831515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22004258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6756910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5385655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6089433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6040226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slide" Target="../slides/slide12.xml"/><Relationship Id="rId1" Type="http://schemas.openxmlformats.org/officeDocument/2006/relationships/slideMaster" Target="../slideMasters/slideMaster1.xml"/><Relationship Id="rId6" Type="http://schemas.openxmlformats.org/officeDocument/2006/relationships/slide" Target="../slides/slide11.xml"/><Relationship Id="rId5" Type="http://schemas.openxmlformats.org/officeDocument/2006/relationships/slide" Target="../slides/slide9.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6732240" y="620688"/>
            <a:ext cx="1008111"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50" b="1" dirty="0" smtClean="0">
                <a:latin typeface="Arial" panose="020B0604020202020204" pitchFamily="34" charset="0"/>
                <a:cs typeface="Arial" panose="020B0604020202020204" pitchFamily="34" charset="0"/>
              </a:rPr>
              <a:t>Assessment</a:t>
            </a:r>
            <a:endParaRPr lang="en-GB" sz="115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51892" y="620688"/>
            <a:ext cx="240388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50" b="1" dirty="0" smtClean="0">
                <a:latin typeface="Arial" panose="020B0604020202020204" pitchFamily="34" charset="0"/>
                <a:cs typeface="Arial" panose="020B0604020202020204" pitchFamily="34" charset="0"/>
              </a:rPr>
              <a:t>P4 – Retrieving Files and Folders</a:t>
            </a:r>
            <a:endParaRPr lang="en-GB" sz="115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5" action="ppaction://hlinksldjump"/>
          </p:cNvPr>
          <p:cNvSpPr/>
          <p:nvPr userDrawn="1"/>
        </p:nvSpPr>
        <p:spPr>
          <a:xfrm>
            <a:off x="2591369" y="620688"/>
            <a:ext cx="2195733" cy="357190"/>
          </a:xfrm>
          <a:prstGeom prst="round2SameRect">
            <a:avLst/>
          </a:prstGeom>
          <a:gradFill>
            <a:gsLst>
              <a:gs pos="0">
                <a:schemeClr val="accent2">
                  <a:lumMod val="50000"/>
                </a:schemeClr>
              </a:gs>
              <a:gs pos="50000">
                <a:srgbClr val="C00000"/>
              </a:gs>
              <a:gs pos="70000">
                <a:srgbClr val="FF0000"/>
              </a:gs>
              <a:gs pos="100000">
                <a:schemeClr val="accent2">
                  <a:lumMod val="60000"/>
                  <a:lumOff val="4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1150" b="1" dirty="0" smtClean="0">
                <a:latin typeface="Arial" panose="020B0604020202020204" pitchFamily="34" charset="0"/>
                <a:cs typeface="Arial" panose="020B0604020202020204" pitchFamily="34" charset="0"/>
              </a:rPr>
              <a:t>M3 – Good Practice Procedure</a:t>
            </a:r>
            <a:endParaRPr lang="en-GB" sz="115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4822695" y="620688"/>
            <a:ext cx="1873951"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50" b="1" dirty="0" smtClean="0">
                <a:latin typeface="Arial" panose="020B0604020202020204" pitchFamily="34" charset="0"/>
                <a:cs typeface="Arial" panose="020B0604020202020204" pitchFamily="34" charset="0"/>
              </a:rPr>
              <a:t>P5 – reporting IT</a:t>
            </a:r>
            <a:r>
              <a:rPr lang="en-GB" sz="1150" b="1" baseline="0" dirty="0" smtClean="0">
                <a:latin typeface="Arial" panose="020B0604020202020204" pitchFamily="34" charset="0"/>
                <a:cs typeface="Arial" panose="020B0604020202020204" pitchFamily="34" charset="0"/>
              </a:rPr>
              <a:t> Issues</a:t>
            </a:r>
            <a:endParaRPr lang="en-GB" sz="115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P5.1%20-%20Fault%20reporting%20form.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hyperlink" Target="P5.1%20-%20Fault%20reporting%20form%202.pdf"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gif"/><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682260"/>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LO2 - Be Able to Locate, Store, Search and Retrieve Data for Routine Administrative Tasks</a:t>
            </a:r>
          </a:p>
        </p:txBody>
      </p:sp>
      <p:sp>
        <p:nvSpPr>
          <p:cNvPr id="7" name="Rectangle 6"/>
          <p:cNvSpPr/>
          <p:nvPr/>
        </p:nvSpPr>
        <p:spPr>
          <a:xfrm>
            <a:off x="148397" y="116632"/>
            <a:ext cx="8888099" cy="1852454"/>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467544" y="188640"/>
            <a:ext cx="8496944" cy="1754326"/>
          </a:xfrm>
          <a:prstGeom prst="rect">
            <a:avLst/>
          </a:prstGeom>
          <a:noFill/>
        </p:spPr>
        <p:txBody>
          <a:bodyPr wrap="square" rtlCol="0">
            <a:spAutoFit/>
          </a:bodyPr>
          <a:lstStyle/>
          <a:p>
            <a:pPr algn="r"/>
            <a:r>
              <a:rPr lang="en-GB" sz="2800" b="1" dirty="0"/>
              <a:t>OCR Level 02 – Cambridge Technical</a:t>
            </a:r>
          </a:p>
          <a:p>
            <a:pPr algn="r"/>
            <a:r>
              <a:rPr lang="en-GB" sz="2600" dirty="0"/>
              <a:t> </a:t>
            </a:r>
            <a:r>
              <a:rPr lang="en-US" sz="2600" b="1" dirty="0"/>
              <a:t>Follow </a:t>
            </a:r>
            <a:r>
              <a:rPr lang="en-US" sz="2600" b="1" dirty="0" smtClean="0"/>
              <a:t>Administrative Practices and Create Procedures</a:t>
            </a:r>
          </a:p>
          <a:p>
            <a:pPr algn="r"/>
            <a:r>
              <a:rPr lang="en-GB" sz="2800" b="1" dirty="0" smtClean="0">
                <a:solidFill>
                  <a:schemeClr val="tx1">
                    <a:lumMod val="50000"/>
                    <a:lumOff val="50000"/>
                  </a:schemeClr>
                </a:solidFill>
              </a:rPr>
              <a:t>2016 Specification </a:t>
            </a:r>
            <a:r>
              <a:rPr lang="en-GB" sz="2800" b="1" dirty="0">
                <a:solidFill>
                  <a:schemeClr val="tx1">
                    <a:lumMod val="50000"/>
                    <a:lumOff val="50000"/>
                  </a:schemeClr>
                </a:solidFill>
              </a:rPr>
              <a:t>- T/617/0725</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5419" y="252649"/>
            <a:ext cx="1682285" cy="1615698"/>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131840" y="2067382"/>
            <a:ext cx="5904656" cy="3133084"/>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000" dirty="0" smtClean="0"/>
              <a:t>M3.1 – Presenting Good Practice</a:t>
            </a:r>
            <a:endParaRPr lang="en-GB" sz="3000" b="1" dirty="0" smtClean="0"/>
          </a:p>
        </p:txBody>
      </p:sp>
      <p:sp>
        <p:nvSpPr>
          <p:cNvPr id="2" name="Rectangle 1"/>
          <p:cNvSpPr/>
          <p:nvPr/>
        </p:nvSpPr>
        <p:spPr>
          <a:xfrm>
            <a:off x="208675" y="1033617"/>
            <a:ext cx="8683805" cy="5632311"/>
          </a:xfrm>
          <a:prstGeom prst="rect">
            <a:avLst/>
          </a:prstGeom>
        </p:spPr>
        <p:txBody>
          <a:bodyPr wrap="square" numCol="1" spcCol="72000">
            <a:spAutoFit/>
          </a:bodyPr>
          <a:lstStyle/>
          <a:p>
            <a:pPr marL="536575" lvl="1" indent="-285750">
              <a:buClr>
                <a:srgbClr val="C00000"/>
              </a:buClr>
              <a:buFont typeface="Wingdings" panose="05000000000000000000" pitchFamily="2" charset="2"/>
              <a:buChar char="§"/>
            </a:pPr>
            <a:r>
              <a:rPr lang="en-US" sz="2000" b="1" dirty="0" smtClean="0"/>
              <a:t>naming </a:t>
            </a:r>
            <a:r>
              <a:rPr lang="en-US" sz="2000" b="1" dirty="0"/>
              <a:t>conventions </a:t>
            </a:r>
            <a:r>
              <a:rPr lang="en-US" sz="2000" dirty="0"/>
              <a:t>(e.g. date included, </a:t>
            </a:r>
            <a:r>
              <a:rPr lang="en-US" sz="2000" dirty="0" err="1"/>
              <a:t>recognisable</a:t>
            </a:r>
            <a:r>
              <a:rPr lang="en-US" sz="2000" dirty="0"/>
              <a:t> name for retrieval, version name) </a:t>
            </a:r>
            <a:r>
              <a:rPr lang="en-US" sz="2000" dirty="0" smtClean="0"/>
              <a:t>– Names, dates and times is as valuable as knowing where you stored things. Think of how long it takes to find last lessons work and be ready, at an admin level this costs money and is unprofessional.</a:t>
            </a:r>
            <a:endParaRPr lang="en-US" sz="2000" dirty="0"/>
          </a:p>
          <a:p>
            <a:pPr marL="536575" lvl="1" indent="-285750">
              <a:buClr>
                <a:srgbClr val="C00000"/>
              </a:buClr>
              <a:buFont typeface="Wingdings" panose="05000000000000000000" pitchFamily="2" charset="2"/>
              <a:buChar char="§"/>
            </a:pPr>
            <a:r>
              <a:rPr lang="en-US" sz="2000" b="1" dirty="0"/>
              <a:t>file type </a:t>
            </a:r>
            <a:r>
              <a:rPr lang="en-US" sz="2000" dirty="0"/>
              <a:t>(e.g. read only, PDF) </a:t>
            </a:r>
            <a:r>
              <a:rPr lang="en-US" sz="2000" dirty="0" smtClean="0"/>
              <a:t>– Not being able to edit a document because it is saved in the wrong format or not compatible with the word processor you have, but there is also the right to save it so that it cannot be edited by others.</a:t>
            </a:r>
            <a:endParaRPr lang="en-US" sz="2000" dirty="0"/>
          </a:p>
          <a:p>
            <a:pPr marL="536575" lvl="1" indent="-285750">
              <a:buClr>
                <a:srgbClr val="C00000"/>
              </a:buClr>
              <a:buFont typeface="Wingdings" panose="05000000000000000000" pitchFamily="2" charset="2"/>
              <a:buChar char="§"/>
            </a:pPr>
            <a:r>
              <a:rPr lang="en-GB" sz="2000" b="1" dirty="0"/>
              <a:t>archiving requirements </a:t>
            </a:r>
            <a:r>
              <a:rPr lang="en-GB" sz="2000" dirty="0" smtClean="0"/>
              <a:t>– storing it, saving it for later, locking it away for another year, or backing it up, all measures people take to protect files and not have to redo them again in six months.</a:t>
            </a:r>
            <a:endParaRPr lang="en-GB" sz="2000" dirty="0"/>
          </a:p>
          <a:p>
            <a:pPr marL="536575" lvl="1" indent="-285750">
              <a:buClr>
                <a:srgbClr val="C00000"/>
              </a:buClr>
              <a:buFont typeface="Wingdings" panose="05000000000000000000" pitchFamily="2" charset="2"/>
              <a:buChar char="§"/>
            </a:pPr>
            <a:r>
              <a:rPr lang="en-GB" sz="2000" b="1" dirty="0"/>
              <a:t>data protection </a:t>
            </a:r>
            <a:r>
              <a:rPr lang="en-GB" sz="2000" dirty="0" smtClean="0"/>
              <a:t>– the big one, what you are allowed to access and what you are not, by law, privacy, security and legal issues.</a:t>
            </a:r>
          </a:p>
          <a:p>
            <a:pPr marL="0" lvl="1">
              <a:buClr>
                <a:srgbClr val="C00000"/>
              </a:buClr>
            </a:pPr>
            <a:r>
              <a:rPr lang="en-IE" sz="2000" b="1" dirty="0" smtClean="0">
                <a:solidFill>
                  <a:srgbClr val="FF0000"/>
                </a:solidFill>
              </a:rPr>
              <a:t>M3.1 – Task 04 - </a:t>
            </a:r>
            <a:r>
              <a:rPr lang="en-US" sz="2000" dirty="0" smtClean="0">
                <a:solidFill>
                  <a:srgbClr val="FF0000"/>
                </a:solidFill>
              </a:rPr>
              <a:t>Comply </a:t>
            </a:r>
            <a:r>
              <a:rPr lang="en-US" sz="2000" dirty="0">
                <a:solidFill>
                  <a:srgbClr val="FF0000"/>
                </a:solidFill>
              </a:rPr>
              <a:t>with good practice procedures when storing and </a:t>
            </a:r>
            <a:r>
              <a:rPr lang="en-US" sz="2000" dirty="0" smtClean="0">
                <a:solidFill>
                  <a:srgbClr val="FF0000"/>
                </a:solidFill>
              </a:rPr>
              <a:t>retrieving </a:t>
            </a:r>
            <a:r>
              <a:rPr lang="en-US" sz="2000" dirty="0">
                <a:solidFill>
                  <a:srgbClr val="FF0000"/>
                </a:solidFill>
              </a:rPr>
              <a:t>data</a:t>
            </a:r>
          </a:p>
          <a:p>
            <a:pPr marL="342900" lvl="1" indent="-342900">
              <a:buClr>
                <a:srgbClr val="C00000"/>
              </a:buClr>
              <a:buSzPct val="68000"/>
              <a:buFont typeface="Arial" panose="020B0604020202020204" pitchFamily="34" charset="0"/>
              <a:buChar char="►"/>
            </a:pPr>
            <a:r>
              <a:rPr lang="en-US" sz="2000" dirty="0" smtClean="0"/>
              <a:t>For each of these rules, make sure you have at least one piece of evidence that show how you complied.</a:t>
            </a:r>
          </a:p>
        </p:txBody>
      </p:sp>
    </p:spTree>
    <p:extLst>
      <p:ext uri="{BB962C8B-B14F-4D97-AF65-F5344CB8AC3E}">
        <p14:creationId xmlns:p14="http://schemas.microsoft.com/office/powerpoint/2010/main" val="4073940841"/>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000" dirty="0" smtClean="0"/>
              <a:t>P5.1 – Fault Logging</a:t>
            </a:r>
            <a:endParaRPr lang="en-GB" sz="3000" b="1" dirty="0" smtClean="0"/>
          </a:p>
        </p:txBody>
      </p:sp>
      <p:sp>
        <p:nvSpPr>
          <p:cNvPr id="2" name="Rectangle 1"/>
          <p:cNvSpPr/>
          <p:nvPr/>
        </p:nvSpPr>
        <p:spPr>
          <a:xfrm>
            <a:off x="208675" y="1033617"/>
            <a:ext cx="6667581" cy="5632311"/>
          </a:xfrm>
          <a:prstGeom prst="rect">
            <a:avLst/>
          </a:prstGeom>
        </p:spPr>
        <p:txBody>
          <a:bodyPr wrap="square" numCol="1" spcCol="72000">
            <a:spAutoFit/>
          </a:bodyPr>
          <a:lstStyle/>
          <a:p>
            <a:pPr marL="354013" lvl="1" indent="-342900">
              <a:buClr>
                <a:srgbClr val="C00000"/>
              </a:buClr>
              <a:buSzPct val="68000"/>
              <a:buFont typeface="Arial" panose="020B0604020202020204" pitchFamily="34" charset="0"/>
              <a:buChar char="►"/>
            </a:pPr>
            <a:r>
              <a:rPr lang="en-US" dirty="0"/>
              <a:t>To meet P5, learners should provide suitable evidence that they have reported a technological issue that has occurred as a result of completing specific tasks. </a:t>
            </a:r>
            <a:endParaRPr lang="en-US" dirty="0" smtClean="0"/>
          </a:p>
          <a:p>
            <a:pPr marL="354013" lvl="1" indent="-342900">
              <a:buClr>
                <a:srgbClr val="C00000"/>
              </a:buClr>
              <a:buSzPct val="68000"/>
              <a:buFont typeface="Arial" panose="020B0604020202020204" pitchFamily="34" charset="0"/>
              <a:buChar char="►"/>
            </a:pPr>
            <a:r>
              <a:rPr lang="en-US" dirty="0" smtClean="0"/>
              <a:t>The </a:t>
            </a:r>
            <a:r>
              <a:rPr lang="en-US" dirty="0"/>
              <a:t>technological issue should have prevented the learner from completing the task, enabling them to report the issue</a:t>
            </a:r>
            <a:r>
              <a:rPr lang="en-US" dirty="0" smtClean="0"/>
              <a:t>.</a:t>
            </a:r>
          </a:p>
          <a:p>
            <a:pPr marL="354013" lvl="1" indent="-342900">
              <a:buClr>
                <a:srgbClr val="C00000"/>
              </a:buClr>
              <a:buSzPct val="68000"/>
              <a:buFont typeface="Arial" panose="020B0604020202020204" pitchFamily="34" charset="0"/>
              <a:buChar char="►"/>
            </a:pPr>
            <a:r>
              <a:rPr lang="en-US" dirty="0" smtClean="0"/>
              <a:t>It </a:t>
            </a:r>
            <a:r>
              <a:rPr lang="en-US" dirty="0"/>
              <a:t>is important that the learner demonstrates their ability to report this issue using the correct organisational processes</a:t>
            </a:r>
            <a:r>
              <a:rPr lang="en-US" dirty="0" smtClean="0"/>
              <a:t>.</a:t>
            </a:r>
          </a:p>
          <a:p>
            <a:pPr marL="354013" lvl="1" indent="-342900">
              <a:buClr>
                <a:srgbClr val="C00000"/>
              </a:buClr>
              <a:buSzPct val="68000"/>
              <a:buFont typeface="Arial" panose="020B0604020202020204" pitchFamily="34" charset="0"/>
              <a:buChar char="►"/>
            </a:pPr>
            <a:r>
              <a:rPr lang="en-US" dirty="0" smtClean="0"/>
              <a:t>For this you need to fill in a fault log from your school that reports n issue with IT. Use the following layout to create a report that includes the fault log report:</a:t>
            </a:r>
          </a:p>
          <a:p>
            <a:pPr marL="800100" lvl="2" indent="-342900">
              <a:buClr>
                <a:srgbClr val="C00000"/>
              </a:buClr>
              <a:buSzPct val="68000"/>
              <a:buFont typeface="Arial" panose="020B0604020202020204" pitchFamily="34" charset="0"/>
              <a:buChar char="►"/>
            </a:pPr>
            <a:r>
              <a:rPr lang="en-US" dirty="0" smtClean="0"/>
              <a:t>What is the fault</a:t>
            </a:r>
          </a:p>
          <a:p>
            <a:pPr marL="800100" lvl="2" indent="-342900">
              <a:buClr>
                <a:srgbClr val="C00000"/>
              </a:buClr>
              <a:buSzPct val="68000"/>
              <a:buFont typeface="Arial" panose="020B0604020202020204" pitchFamily="34" charset="0"/>
              <a:buChar char="►"/>
            </a:pPr>
            <a:r>
              <a:rPr lang="en-US" dirty="0" smtClean="0"/>
              <a:t>How did I report it</a:t>
            </a:r>
          </a:p>
          <a:p>
            <a:pPr marL="800100" lvl="2" indent="-342900">
              <a:buClr>
                <a:srgbClr val="C00000"/>
              </a:buClr>
              <a:buSzPct val="68000"/>
              <a:buFont typeface="Arial" panose="020B0604020202020204" pitchFamily="34" charset="0"/>
              <a:buChar char="►"/>
            </a:pPr>
            <a:r>
              <a:rPr lang="en-US" dirty="0" smtClean="0"/>
              <a:t>How did it hinder my tasks</a:t>
            </a:r>
          </a:p>
          <a:p>
            <a:pPr marL="800100" lvl="2" indent="-342900">
              <a:buClr>
                <a:srgbClr val="C00000"/>
              </a:buClr>
              <a:buSzPct val="68000"/>
              <a:buFont typeface="Arial" panose="020B0604020202020204" pitchFamily="34" charset="0"/>
              <a:buChar char="►"/>
            </a:pPr>
            <a:r>
              <a:rPr lang="en-US" dirty="0" smtClean="0"/>
              <a:t>Who is responsible for fixing it</a:t>
            </a:r>
          </a:p>
          <a:p>
            <a:pPr marL="800100" lvl="2" indent="-342900">
              <a:buClr>
                <a:srgbClr val="C00000"/>
              </a:buClr>
              <a:buSzPct val="68000"/>
              <a:buFont typeface="Arial" panose="020B0604020202020204" pitchFamily="34" charset="0"/>
              <a:buChar char="►"/>
            </a:pPr>
            <a:r>
              <a:rPr lang="en-US" dirty="0" smtClean="0"/>
              <a:t>Fault report</a:t>
            </a:r>
          </a:p>
          <a:p>
            <a:pPr marL="800100" lvl="2" indent="-342900">
              <a:buClr>
                <a:srgbClr val="C00000"/>
              </a:buClr>
              <a:buSzPct val="68000"/>
              <a:buFont typeface="Arial" panose="020B0604020202020204" pitchFamily="34" charset="0"/>
              <a:buChar char="►"/>
            </a:pPr>
            <a:r>
              <a:rPr lang="en-US" dirty="0" smtClean="0"/>
              <a:t>How was the fault dealt with.</a:t>
            </a:r>
          </a:p>
          <a:p>
            <a:pPr marL="0" lvl="1">
              <a:buClr>
                <a:srgbClr val="C00000"/>
              </a:buClr>
              <a:buSzPct val="68000"/>
            </a:pPr>
            <a:r>
              <a:rPr lang="en-US" b="1" dirty="0" smtClean="0">
                <a:solidFill>
                  <a:srgbClr val="FF0000"/>
                </a:solidFill>
                <a:latin typeface="Arial" panose="020B0604020202020204" pitchFamily="34" charset="0"/>
                <a:cs typeface="Arial" panose="020B0604020202020204" pitchFamily="34" charset="0"/>
              </a:rPr>
              <a:t>P5.1 – Task 05 </a:t>
            </a:r>
            <a:r>
              <a:rPr lang="en-US" dirty="0" smtClean="0">
                <a:solidFill>
                  <a:srgbClr val="FF0000"/>
                </a:solidFill>
                <a:latin typeface="Arial" panose="020B0604020202020204" pitchFamily="34" charset="0"/>
                <a:cs typeface="Arial" panose="020B0604020202020204" pitchFamily="34" charset="0"/>
              </a:rPr>
              <a:t>- Report </a:t>
            </a:r>
            <a:r>
              <a:rPr lang="en-US" dirty="0">
                <a:solidFill>
                  <a:srgbClr val="FF0000"/>
                </a:solidFill>
                <a:latin typeface="Arial" panose="020B0604020202020204" pitchFamily="34" charset="0"/>
                <a:cs typeface="Arial" panose="020B0604020202020204" pitchFamily="34" charset="0"/>
              </a:rPr>
              <a:t>a technological </a:t>
            </a:r>
            <a:r>
              <a:rPr lang="en-US" dirty="0" smtClean="0">
                <a:solidFill>
                  <a:srgbClr val="FF0000"/>
                </a:solidFill>
                <a:latin typeface="Arial" panose="020B0604020202020204" pitchFamily="34" charset="0"/>
                <a:cs typeface="Arial" panose="020B0604020202020204" pitchFamily="34" charset="0"/>
              </a:rPr>
              <a:t>issue using the proper processes.</a:t>
            </a:r>
          </a:p>
          <a:p>
            <a:pPr marL="342900" lvl="1" indent="-342900">
              <a:buClr>
                <a:srgbClr val="C00000"/>
              </a:buClr>
              <a:buSzPct val="68000"/>
              <a:buFont typeface="Arial" panose="020B0604020202020204" pitchFamily="34" charset="0"/>
              <a:buChar char="►"/>
            </a:pPr>
            <a:r>
              <a:rPr lang="en-US" dirty="0" smtClean="0">
                <a:solidFill>
                  <a:schemeClr val="dk1"/>
                </a:solidFill>
                <a:latin typeface="Arial" panose="020B0604020202020204" pitchFamily="34" charset="0"/>
                <a:cs typeface="Arial" panose="020B0604020202020204" pitchFamily="34" charset="0"/>
              </a:rPr>
              <a:t>If your school does not have one, </a:t>
            </a:r>
            <a:r>
              <a:rPr lang="en-US" dirty="0" smtClean="0">
                <a:solidFill>
                  <a:schemeClr val="dk1"/>
                </a:solidFill>
                <a:latin typeface="Arial" panose="020B0604020202020204" pitchFamily="34" charset="0"/>
                <a:cs typeface="Arial" panose="020B0604020202020204" pitchFamily="34" charset="0"/>
                <a:hlinkClick r:id="rId3" action="ppaction://hlinkfile"/>
              </a:rPr>
              <a:t>customise this one </a:t>
            </a:r>
            <a:r>
              <a:rPr lang="en-US" dirty="0" smtClean="0">
                <a:solidFill>
                  <a:schemeClr val="dk1"/>
                </a:solidFill>
                <a:latin typeface="Arial" panose="020B0604020202020204" pitchFamily="34" charset="0"/>
                <a:cs typeface="Arial" panose="020B0604020202020204" pitchFamily="34" charset="0"/>
              </a:rPr>
              <a:t>or </a:t>
            </a:r>
            <a:r>
              <a:rPr lang="en-US" dirty="0" smtClean="0">
                <a:solidFill>
                  <a:schemeClr val="dk1"/>
                </a:solidFill>
                <a:latin typeface="Arial" panose="020B0604020202020204" pitchFamily="34" charset="0"/>
                <a:cs typeface="Arial" panose="020B0604020202020204" pitchFamily="34" charset="0"/>
                <a:hlinkClick r:id="rId4" action="ppaction://hlinkfile"/>
              </a:rPr>
              <a:t>this one</a:t>
            </a:r>
            <a:r>
              <a:rPr lang="en-US" dirty="0" smtClean="0">
                <a:solidFill>
                  <a:schemeClr val="dk1"/>
                </a:solidFill>
                <a:latin typeface="Arial" panose="020B0604020202020204" pitchFamily="34" charset="0"/>
                <a:cs typeface="Arial" panose="020B0604020202020204" pitchFamily="34" charset="0"/>
              </a:rPr>
              <a:t> for your school using the school details and logo.</a:t>
            </a:r>
            <a:endParaRPr lang="en-US" dirty="0">
              <a:solidFill>
                <a:schemeClr val="dk1"/>
              </a:solidFill>
              <a:latin typeface="Arial" panose="020B0604020202020204" pitchFamily="34" charset="0"/>
              <a:cs typeface="Arial" panose="020B0604020202020204" pitchFamily="34" charset="0"/>
            </a:endParaRPr>
          </a:p>
        </p:txBody>
      </p:sp>
      <p:pic>
        <p:nvPicPr>
          <p:cNvPr id="3" name="Picture 2">
            <a:hlinkClick r:id="rId3" action="ppaction://hlinkfile"/>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876256" y="1052736"/>
            <a:ext cx="2016224" cy="2664296"/>
          </a:xfrm>
          <a:prstGeom prst="rect">
            <a:avLst/>
          </a:prstGeom>
        </p:spPr>
      </p:pic>
      <p:pic>
        <p:nvPicPr>
          <p:cNvPr id="4" name="Picture 3">
            <a:hlinkClick r:id="rId4" action="ppaction://hlinkfile"/>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876256" y="3991671"/>
            <a:ext cx="1997560" cy="1957609"/>
          </a:xfrm>
          <a:prstGeom prst="rect">
            <a:avLst/>
          </a:prstGeom>
        </p:spPr>
      </p:pic>
    </p:spTree>
    <p:extLst>
      <p:ext uri="{BB962C8B-B14F-4D97-AF65-F5344CB8AC3E}">
        <p14:creationId xmlns:p14="http://schemas.microsoft.com/office/powerpoint/2010/main" val="452483008"/>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509200"/>
          </a:xfrm>
          <a:prstGeom prst="rect">
            <a:avLst/>
          </a:prstGeom>
        </p:spPr>
        <p:txBody>
          <a:bodyPr wrap="square">
            <a:spAutoFit/>
          </a:bodyPr>
          <a:lstStyle/>
          <a:p>
            <a:pPr marL="0" lvl="1">
              <a:buClr>
                <a:srgbClr val="C00000"/>
              </a:buClr>
              <a:buSzPct val="68000"/>
            </a:pPr>
            <a:r>
              <a:rPr lang="en-US" sz="3200" b="1" dirty="0">
                <a:solidFill>
                  <a:srgbClr val="FF0000"/>
                </a:solidFill>
              </a:rPr>
              <a:t>P4.1 – Task 01 </a:t>
            </a:r>
            <a:r>
              <a:rPr lang="en-US" sz="3200" dirty="0">
                <a:solidFill>
                  <a:srgbClr val="FF0000"/>
                </a:solidFill>
              </a:rPr>
              <a:t>– Locate, retrieve and store from electronic folders</a:t>
            </a:r>
          </a:p>
          <a:p>
            <a:pPr marL="0" lvl="1">
              <a:buClr>
                <a:srgbClr val="C00000"/>
              </a:buClr>
              <a:buSzPct val="68000"/>
            </a:pPr>
            <a:r>
              <a:rPr lang="en-US" sz="3200" b="1" dirty="0" smtClean="0">
                <a:solidFill>
                  <a:srgbClr val="FF0000"/>
                </a:solidFill>
              </a:rPr>
              <a:t>P4.2 </a:t>
            </a:r>
            <a:r>
              <a:rPr lang="en-US" sz="3200" b="1" dirty="0">
                <a:solidFill>
                  <a:srgbClr val="FF0000"/>
                </a:solidFill>
              </a:rPr>
              <a:t>– Task 02 </a:t>
            </a:r>
            <a:r>
              <a:rPr lang="en-US" sz="3200" dirty="0">
                <a:solidFill>
                  <a:srgbClr val="FF0000"/>
                </a:solidFill>
              </a:rPr>
              <a:t>– Locate, retrieve and store from electronic folders.</a:t>
            </a:r>
          </a:p>
          <a:p>
            <a:pPr marL="0" lvl="1">
              <a:buClr>
                <a:srgbClr val="C00000"/>
              </a:buClr>
              <a:buSzPct val="68000"/>
            </a:pPr>
            <a:r>
              <a:rPr lang="en-US" sz="3200" b="1" dirty="0" smtClean="0">
                <a:solidFill>
                  <a:srgbClr val="FF0000"/>
                </a:solidFill>
              </a:rPr>
              <a:t>M3.1 </a:t>
            </a:r>
            <a:r>
              <a:rPr lang="en-US" sz="3200" b="1" dirty="0">
                <a:solidFill>
                  <a:srgbClr val="FF0000"/>
                </a:solidFill>
              </a:rPr>
              <a:t>– Task 03 - </a:t>
            </a:r>
            <a:r>
              <a:rPr lang="en-US" sz="3200" dirty="0">
                <a:solidFill>
                  <a:srgbClr val="FF0000"/>
                </a:solidFill>
              </a:rPr>
              <a:t>Evidence and explain how to comply with good practice procedures when storing and retrieving data</a:t>
            </a:r>
          </a:p>
          <a:p>
            <a:pPr marL="0" lvl="1">
              <a:buClr>
                <a:srgbClr val="C00000"/>
              </a:buClr>
              <a:buSzPct val="68000"/>
            </a:pPr>
            <a:r>
              <a:rPr lang="en-IE" sz="3200" b="1" dirty="0" smtClean="0">
                <a:solidFill>
                  <a:srgbClr val="FF0000"/>
                </a:solidFill>
              </a:rPr>
              <a:t>M3.1 </a:t>
            </a:r>
            <a:r>
              <a:rPr lang="en-IE" sz="3200" b="1" dirty="0">
                <a:solidFill>
                  <a:srgbClr val="FF0000"/>
                </a:solidFill>
              </a:rPr>
              <a:t>– Task 04 - </a:t>
            </a:r>
            <a:r>
              <a:rPr lang="en-US" sz="3200" dirty="0">
                <a:solidFill>
                  <a:srgbClr val="FF0000"/>
                </a:solidFill>
              </a:rPr>
              <a:t>Comply with good practice procedures when storing and retrieving data</a:t>
            </a:r>
          </a:p>
          <a:p>
            <a:pPr marL="0" lvl="1">
              <a:buClr>
                <a:srgbClr val="C00000"/>
              </a:buClr>
              <a:buSzPct val="68000"/>
            </a:pPr>
            <a:r>
              <a:rPr lang="en-US" sz="3200" b="1" dirty="0" smtClean="0">
                <a:solidFill>
                  <a:srgbClr val="FF0000"/>
                </a:solidFill>
                <a:latin typeface="Arial" panose="020B0604020202020204" pitchFamily="34" charset="0"/>
                <a:cs typeface="Arial" panose="020B0604020202020204" pitchFamily="34" charset="0"/>
              </a:rPr>
              <a:t>P5.1 </a:t>
            </a:r>
            <a:r>
              <a:rPr lang="en-US" sz="3200" b="1" dirty="0">
                <a:solidFill>
                  <a:srgbClr val="FF0000"/>
                </a:solidFill>
                <a:latin typeface="Arial" panose="020B0604020202020204" pitchFamily="34" charset="0"/>
                <a:cs typeface="Arial" panose="020B0604020202020204" pitchFamily="34" charset="0"/>
              </a:rPr>
              <a:t>– Task 05 </a:t>
            </a:r>
            <a:r>
              <a:rPr lang="en-US" sz="3200" dirty="0">
                <a:solidFill>
                  <a:srgbClr val="FF0000"/>
                </a:solidFill>
                <a:latin typeface="Arial" panose="020B0604020202020204" pitchFamily="34" charset="0"/>
                <a:cs typeface="Arial" panose="020B0604020202020204" pitchFamily="34" charset="0"/>
              </a:rPr>
              <a:t>- Report a technological issue using the proper processes.</a:t>
            </a: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dirty="0" smtClean="0"/>
              <a:t>LO2 –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1203694600"/>
              </p:ext>
            </p:extLst>
          </p:nvPr>
        </p:nvGraphicFramePr>
        <p:xfrm>
          <a:off x="251520" y="1026368"/>
          <a:ext cx="8640960" cy="5715000"/>
        </p:xfrm>
        <a:graphic>
          <a:graphicData uri="http://schemas.openxmlformats.org/drawingml/2006/table">
            <a:tbl>
              <a:tblPr firstRow="1" bandRow="1">
                <a:tableStyleId>{B301B821-A1FF-4177-AEE7-76D212191A09}</a:tableStyleId>
              </a:tblPr>
              <a:tblGrid>
                <a:gridCol w="1307036"/>
                <a:gridCol w="2293364"/>
                <a:gridCol w="2088232"/>
                <a:gridCol w="2952328"/>
              </a:tblGrid>
              <a:tr h="202312">
                <a:tc>
                  <a:txBody>
                    <a:bodyPr/>
                    <a:lstStyle/>
                    <a:p>
                      <a:pPr algn="ctr"/>
                      <a:r>
                        <a:rPr lang="en-GB" sz="900" dirty="0" smtClean="0">
                          <a:latin typeface="Arial" panose="020B0604020202020204" pitchFamily="34" charset="0"/>
                          <a:cs typeface="Arial" panose="020B0604020202020204" pitchFamily="34" charset="0"/>
                        </a:rPr>
                        <a:t>The Learner will</a:t>
                      </a:r>
                      <a:endParaRPr lang="en-GB" sz="9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900" dirty="0" smtClean="0">
                          <a:latin typeface="Arial" panose="020B0604020202020204" pitchFamily="34" charset="0"/>
                          <a:cs typeface="Arial" panose="020B0604020202020204" pitchFamily="34" charset="0"/>
                        </a:rPr>
                        <a:t>Pass</a:t>
                      </a:r>
                    </a:p>
                    <a:p>
                      <a:pPr algn="l"/>
                      <a:r>
                        <a:rPr lang="en-US" sz="900" dirty="0" smtClean="0">
                          <a:latin typeface="Arial" panose="020B0604020202020204" pitchFamily="34" charset="0"/>
                          <a:cs typeface="Arial" panose="020B0604020202020204" pitchFamily="34" charset="0"/>
                        </a:rPr>
                        <a:t>The assessment criteria are the Pass requirements for this unit.</a:t>
                      </a:r>
                      <a:endParaRPr lang="en-GB" sz="9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900" dirty="0" smtClean="0">
                          <a:latin typeface="Arial" panose="020B0604020202020204" pitchFamily="34" charset="0"/>
                          <a:cs typeface="Arial" panose="020B0604020202020204" pitchFamily="34" charset="0"/>
                        </a:rPr>
                        <a:t>Merit</a:t>
                      </a:r>
                    </a:p>
                    <a:p>
                      <a:pPr algn="l"/>
                      <a:r>
                        <a:rPr lang="en-US" sz="90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9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900" dirty="0" smtClean="0">
                          <a:latin typeface="Arial" panose="020B0604020202020204" pitchFamily="34" charset="0"/>
                          <a:cs typeface="Arial" panose="020B0604020202020204" pitchFamily="34" charset="0"/>
                        </a:rPr>
                        <a:t>Distinction</a:t>
                      </a:r>
                    </a:p>
                    <a:p>
                      <a:pPr algn="l"/>
                      <a:r>
                        <a:rPr lang="en-US" sz="90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9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3068">
                <a:tc rowSpan="3">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1. Be able to produce and distribute business documents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P1: Produce accurate business documents using a range of appropriate software to include: </a:t>
                      </a:r>
                    </a:p>
                    <a:p>
                      <a:pPr marL="285750" indent="-285750">
                        <a:buFont typeface="Wingdings" panose="05000000000000000000" pitchFamily="2" charset="2"/>
                        <a:buChar char="§"/>
                      </a:pPr>
                      <a:r>
                        <a:rPr kumimoji="0" lang="en-GB" sz="900" b="0" i="0" u="none" strike="noStrike" kern="1200" baseline="0" dirty="0" smtClean="0">
                          <a:solidFill>
                            <a:schemeClr val="dk1"/>
                          </a:solidFill>
                          <a:latin typeface="Arial" panose="020B0604020202020204" pitchFamily="34" charset="0"/>
                          <a:ea typeface="+mn-ea"/>
                          <a:cs typeface="Arial" panose="020B0604020202020204" pitchFamily="34" charset="0"/>
                        </a:rPr>
                        <a:t>a letter, an agenda, an email, a notice, a presentation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M1: Take and produce accurate minutes at a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3068">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P2: Integrate relevant business images/pictures, logos and simple graphs into business documents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3068">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baseline="0" dirty="0" smtClean="0">
                          <a:solidFill>
                            <a:schemeClr val="dk1"/>
                          </a:solidFill>
                          <a:latin typeface="Arial" panose="020B0604020202020204" pitchFamily="34" charset="0"/>
                          <a:ea typeface="+mn-ea"/>
                          <a:cs typeface="Arial" panose="020B0604020202020204" pitchFamily="34" charset="0"/>
                        </a:rPr>
                        <a:t>P3: Distribute business documents to relevant personnel using appropriate distribution channels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M2: Employ a system for requesting safe receipt of business documents by the intended recipient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D1: Create a system for: </a:t>
                      </a:r>
                    </a:p>
                    <a:p>
                      <a:pPr marL="171450" indent="-171450">
                        <a:buFont typeface="Wingdings" panose="05000000000000000000" pitchFamily="2" charset="2"/>
                        <a:buChar cha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logging the documents that have been distributed </a:t>
                      </a:r>
                    </a:p>
                    <a:p>
                      <a:pPr marL="171450" indent="-171450">
                        <a:buFont typeface="Wingdings" panose="05000000000000000000" pitchFamily="2" charset="2"/>
                        <a:buChar cha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logging documents that have been received </a:t>
                      </a:r>
                    </a:p>
                    <a:p>
                      <a:pPr marL="171450" indent="-171450">
                        <a:buFont typeface="Wingdings" panose="05000000000000000000" pitchFamily="2" charset="2"/>
                        <a:buChar cha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ensuring safe redistribution of documents to potential non-recipients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6037">
                <a:tc rowSpan="2">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locate, store, search and retrieve data for routine administrative tasks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P4: Locate, store, search and retrieve data from paper-based and electronic folders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M3: Comply with good practice procedures when storing and retrieving data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197688">
                <a:tc vMerge="1">
                  <a:txBody>
                    <a:bodyPr/>
                    <a:lstStyle/>
                    <a:p>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P5: Report a technological issue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139392">
                <a:tc rowSpan="5">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support business meetings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P6: Plan for a business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0832">
                <a:tc vMerge="1">
                  <a:txBody>
                    <a:bodyPr/>
                    <a:lstStyle/>
                    <a:p>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P7: Produce business meeting documentation for a specific purpose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D2: Create folders to store documentation for a meeting group and a corresponding filing guide on how to use them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vMerge="1">
                  <a:txBody>
                    <a:bodyPr/>
                    <a:lstStyle/>
                    <a:p>
                      <a:endParaRPr lang="en-GB"/>
                    </a:p>
                  </a:txBody>
                  <a:tcPr/>
                </a:tc>
                <a:tc>
                  <a:txBody>
                    <a:bodyPr/>
                    <a:lstStyle/>
                    <a:p>
                      <a:r>
                        <a:rPr kumimoji="0" lang="en-GB" sz="900" b="0" i="0" u="none" strike="noStrike" kern="1200" baseline="0" dirty="0" smtClean="0">
                          <a:solidFill>
                            <a:schemeClr val="dk1"/>
                          </a:solidFill>
                          <a:latin typeface="Arial" panose="020B0604020202020204" pitchFamily="34" charset="0"/>
                          <a:ea typeface="+mn-ea"/>
                          <a:cs typeface="Arial" panose="020B0604020202020204" pitchFamily="34" charset="0"/>
                        </a:rPr>
                        <a:t>P8: Set up a </a:t>
                      </a:r>
                    </a:p>
                    <a:p>
                      <a:pPr marL="285750" indent="-285750">
                        <a:buFont typeface="Wingdings" panose="05000000000000000000" pitchFamily="2" charset="2"/>
                        <a:buChar char="§"/>
                      </a:pPr>
                      <a:r>
                        <a:rPr kumimoji="0" lang="en-GB" sz="900" b="0" i="0" u="none" strike="noStrike" kern="1200" baseline="0" dirty="0" smtClean="0">
                          <a:solidFill>
                            <a:schemeClr val="dk1"/>
                          </a:solidFill>
                          <a:latin typeface="Arial" panose="020B0604020202020204" pitchFamily="34" charset="0"/>
                          <a:ea typeface="+mn-ea"/>
                          <a:cs typeface="Arial" panose="020B0604020202020204" pitchFamily="34" charset="0"/>
                        </a:rPr>
                        <a:t>face-to-face meeting </a:t>
                      </a:r>
                    </a:p>
                    <a:p>
                      <a:pPr marL="285750" indent="-285750">
                        <a:buFont typeface="Wingdings" panose="05000000000000000000" pitchFamily="2" charset="2"/>
                        <a:buChar char="§"/>
                      </a:pPr>
                      <a:r>
                        <a:rPr kumimoji="0" lang="en-GB" sz="900" b="0" i="0" u="none" strike="noStrike" kern="1200" baseline="0" dirty="0" smtClean="0">
                          <a:solidFill>
                            <a:schemeClr val="dk1"/>
                          </a:solidFill>
                          <a:latin typeface="Arial" panose="020B0604020202020204" pitchFamily="34" charset="0"/>
                          <a:ea typeface="+mn-ea"/>
                          <a:cs typeface="Arial" panose="020B0604020202020204" pitchFamily="34" charset="0"/>
                        </a:rPr>
                        <a:t>virtual meeting </a:t>
                      </a:r>
                    </a:p>
                    <a:p>
                      <a:r>
                        <a:rPr kumimoji="0" lang="en-GB" sz="900" b="0" i="0" u="none" strike="noStrike" kern="1200" baseline="0" dirty="0" smtClean="0">
                          <a:solidFill>
                            <a:schemeClr val="dk1"/>
                          </a:solidFill>
                          <a:latin typeface="Arial" panose="020B0604020202020204" pitchFamily="34" charset="0"/>
                          <a:ea typeface="+mn-ea"/>
                          <a:cs typeface="Arial" panose="020B0604020202020204" pitchFamily="34" charset="0"/>
                        </a:rPr>
                        <a:t>in line with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M4: Check meeting rooms and facilities in advance of business meetings and identify any missing or faulty equipment or documentation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D3: Arrange for missing or faulty equipment or documentation to be replaced and available in time for the start of the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146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P9: Produce and dispatch meeting documentation, in line with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D4: Create a system for tracking that action points from a meeting are being completed by others and reporting progress to relevant personnel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146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P10: Complete follow-up procedures for a business meeting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dirty="0" smtClean="0"/>
              <a:t>Unit Aim</a:t>
            </a:r>
            <a:endParaRPr lang="en-GB" b="1" dirty="0" smtClean="0"/>
          </a:p>
        </p:txBody>
      </p:sp>
      <p:sp>
        <p:nvSpPr>
          <p:cNvPr id="2" name="Rectangle 1"/>
          <p:cNvSpPr/>
          <p:nvPr/>
        </p:nvSpPr>
        <p:spPr>
          <a:xfrm>
            <a:off x="208675" y="1052736"/>
            <a:ext cx="8654642" cy="5332229"/>
          </a:xfrm>
          <a:prstGeom prst="rect">
            <a:avLst/>
          </a:prstGeom>
        </p:spPr>
        <p:txBody>
          <a:bodyPr wrap="square" numCol="1" spcCol="72000">
            <a:spAutoFit/>
          </a:bodyPr>
          <a:lstStyle/>
          <a:p>
            <a:pPr marL="354013" indent="-354013">
              <a:buClr>
                <a:srgbClr val="C00000"/>
              </a:buClr>
              <a:buSzPct val="68000"/>
              <a:buFont typeface="Arial" panose="020B0604020202020204" pitchFamily="34" charset="0"/>
              <a:buChar char="►"/>
            </a:pPr>
            <a:r>
              <a:rPr lang="en-US" sz="2270" dirty="0"/>
              <a:t>This unit aims to develop essential skills and understanding relating to well-defined and routine administrative duties completed by those in an administrative role in business.</a:t>
            </a:r>
          </a:p>
          <a:p>
            <a:pPr marL="354013" indent="-354013">
              <a:buClr>
                <a:srgbClr val="C00000"/>
              </a:buClr>
              <a:buSzPct val="68000"/>
              <a:buFont typeface="Arial" panose="020B0604020202020204" pitchFamily="34" charset="0"/>
              <a:buChar char="►"/>
            </a:pPr>
            <a:r>
              <a:rPr lang="en-US" sz="2270" dirty="0"/>
              <a:t>You will learn how to effectively create, locate, store, search and retrieve data for a given purpose in a timely manner. In addition, using a variety of different administrative technologies, you will have the opportunity to create, develop and distribute a range of business documents using appropriate distribution channels, ensuring that they are fit for the required purpose.</a:t>
            </a:r>
          </a:p>
          <a:p>
            <a:pPr marL="354013" indent="-354013">
              <a:buClr>
                <a:srgbClr val="C00000"/>
              </a:buClr>
              <a:buSzPct val="68000"/>
              <a:buFont typeface="Arial" panose="020B0604020202020204" pitchFamily="34" charset="0"/>
              <a:buChar char="►"/>
            </a:pPr>
            <a:r>
              <a:rPr lang="en-US" sz="2270" dirty="0"/>
              <a:t>You will also develop the essential skills to be able to effectively support the organisation of both face-to-face and virtual business meetings. You will prepare for, and set up, business meetings and complete follow-up tasks. In addition, you will have the opportunity to create administrative procedures for yourself, and others within the organisation, to follow.</a:t>
            </a:r>
          </a:p>
        </p:txBody>
      </p:sp>
    </p:spTree>
    <p:extLst>
      <p:ext uri="{BB962C8B-B14F-4D97-AF65-F5344CB8AC3E}">
        <p14:creationId xmlns:p14="http://schemas.microsoft.com/office/powerpoint/2010/main" val="3014566057"/>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dirty="0" smtClean="0"/>
              <a:t>Learning Objectives</a:t>
            </a:r>
            <a:endParaRPr lang="en-GB" b="1" dirty="0" smtClean="0"/>
          </a:p>
        </p:txBody>
      </p:sp>
      <p:sp>
        <p:nvSpPr>
          <p:cNvPr id="2" name="Rectangle 1"/>
          <p:cNvSpPr/>
          <p:nvPr/>
        </p:nvSpPr>
        <p:spPr>
          <a:xfrm>
            <a:off x="208675" y="1052736"/>
            <a:ext cx="8654642" cy="5324535"/>
          </a:xfrm>
          <a:prstGeom prst="rect">
            <a:avLst/>
          </a:prstGeom>
        </p:spPr>
        <p:txBody>
          <a:bodyPr wrap="square" numCol="1" spcCol="72000">
            <a:spAutoFit/>
          </a:bodyPr>
          <a:lstStyle/>
          <a:p>
            <a:pPr marL="354013" indent="-354013">
              <a:buClr>
                <a:srgbClr val="C00000"/>
              </a:buClr>
              <a:buSzPct val="68000"/>
              <a:buFont typeface="Arial" panose="020B0604020202020204" pitchFamily="34" charset="0"/>
              <a:buChar char="►"/>
            </a:pPr>
            <a:r>
              <a:rPr lang="en-US" sz="2000" dirty="0"/>
              <a:t>To meet </a:t>
            </a:r>
            <a:r>
              <a:rPr lang="en-US" sz="2000" b="1" dirty="0"/>
              <a:t>P4</a:t>
            </a:r>
            <a:r>
              <a:rPr lang="en-US" sz="2000" dirty="0"/>
              <a:t>, learners should evidence that they can locate, store, search and retrieve documents from folders. Ideally they will evidence that this can be completed using both paper-based filing structures and electronic structures. However, in the case of a ‘paperless office’, it is acceptable to meet this criterion using electronic structures only.</a:t>
            </a:r>
          </a:p>
          <a:p>
            <a:pPr marL="354013" indent="-354013">
              <a:buClr>
                <a:srgbClr val="C00000"/>
              </a:buClr>
              <a:buSzPct val="68000"/>
              <a:buFont typeface="Arial" panose="020B0604020202020204" pitchFamily="34" charset="0"/>
              <a:buChar char="►"/>
            </a:pPr>
            <a:r>
              <a:rPr lang="en-US" sz="2000" dirty="0"/>
              <a:t>To meet </a:t>
            </a:r>
            <a:r>
              <a:rPr lang="en-US" sz="2000" b="1" dirty="0"/>
              <a:t>M3</a:t>
            </a:r>
            <a:r>
              <a:rPr lang="en-US" sz="2000" dirty="0"/>
              <a:t>, learners should evidence that they can adhere to the good practice methods identified in the teaching content for 2.2, when storing and retrieving data (e.g. that suitable filenames are used; that documents are stored in a suitable format (e.g. as a read-only document); that documents are in a place accessible for all relevant users to retrieve; that relevant data is archived at appropriate times).</a:t>
            </a:r>
          </a:p>
          <a:p>
            <a:pPr marL="354013" indent="-354013">
              <a:buClr>
                <a:srgbClr val="C00000"/>
              </a:buClr>
              <a:buSzPct val="68000"/>
              <a:buFont typeface="Arial" panose="020B0604020202020204" pitchFamily="34" charset="0"/>
              <a:buChar char="►"/>
            </a:pPr>
            <a:r>
              <a:rPr lang="en-US" sz="2000" dirty="0"/>
              <a:t>To meet </a:t>
            </a:r>
            <a:r>
              <a:rPr lang="en-US" sz="2000" b="1" dirty="0"/>
              <a:t>P5</a:t>
            </a:r>
            <a:r>
              <a:rPr lang="en-US" sz="2000" dirty="0"/>
              <a:t>, learners should provide suitable evidence that they have reported a technological issue that has occurred as a result of completing specific tasks. The technological issue should have prevented the learner from completing the task, enabling them to report the issue. It is important that the learner demonstrates their ability to report this issue using the correct organisational processes.</a:t>
            </a:r>
          </a:p>
        </p:txBody>
      </p:sp>
    </p:spTree>
    <p:extLst>
      <p:ext uri="{BB962C8B-B14F-4D97-AF65-F5344CB8AC3E}">
        <p14:creationId xmlns:p14="http://schemas.microsoft.com/office/powerpoint/2010/main" val="379678153"/>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Learning Outcomes – LO2</a:t>
            </a:r>
            <a:endParaRPr lang="en-GB" sz="3800" b="1" dirty="0" smtClean="0"/>
          </a:p>
        </p:txBody>
      </p:sp>
      <p:sp>
        <p:nvSpPr>
          <p:cNvPr id="2" name="Rectangle 1"/>
          <p:cNvSpPr/>
          <p:nvPr/>
        </p:nvSpPr>
        <p:spPr>
          <a:xfrm>
            <a:off x="208675" y="1033617"/>
            <a:ext cx="8654642" cy="5780044"/>
          </a:xfrm>
          <a:prstGeom prst="rect">
            <a:avLst/>
          </a:prstGeom>
        </p:spPr>
        <p:txBody>
          <a:bodyPr wrap="square" numCol="1" spcCol="72000">
            <a:spAutoFit/>
          </a:bodyPr>
          <a:lstStyle/>
          <a:p>
            <a:r>
              <a:rPr lang="en-GB" sz="1680" dirty="0" smtClean="0"/>
              <a:t>2.1 </a:t>
            </a:r>
            <a:r>
              <a:rPr lang="en-GB" sz="1680" dirty="0"/>
              <a:t>How to i.e. </a:t>
            </a:r>
          </a:p>
          <a:p>
            <a:pPr marL="285750" indent="-285750">
              <a:buClr>
                <a:srgbClr val="C00000"/>
              </a:buClr>
              <a:buFont typeface="Wingdings" panose="05000000000000000000" pitchFamily="2" charset="2"/>
              <a:buChar char="§"/>
            </a:pPr>
            <a:r>
              <a:rPr lang="en-GB" sz="1680" dirty="0" smtClean="0"/>
              <a:t>locate </a:t>
            </a:r>
            <a:endParaRPr lang="en-GB" sz="1680" dirty="0"/>
          </a:p>
          <a:p>
            <a:pPr marL="285750" indent="-285750">
              <a:buClr>
                <a:srgbClr val="C00000"/>
              </a:buClr>
              <a:buFont typeface="Wingdings" panose="05000000000000000000" pitchFamily="2" charset="2"/>
              <a:buChar char="§"/>
            </a:pPr>
            <a:r>
              <a:rPr lang="en-GB" sz="1680" dirty="0" smtClean="0"/>
              <a:t>store </a:t>
            </a:r>
            <a:endParaRPr lang="en-GB" sz="1680" dirty="0"/>
          </a:p>
          <a:p>
            <a:pPr marL="285750" indent="-285750">
              <a:buClr>
                <a:srgbClr val="C00000"/>
              </a:buClr>
              <a:buFont typeface="Wingdings" panose="05000000000000000000" pitchFamily="2" charset="2"/>
              <a:buChar char="§"/>
            </a:pPr>
            <a:r>
              <a:rPr lang="en-GB" sz="1680" dirty="0" smtClean="0"/>
              <a:t>search </a:t>
            </a:r>
            <a:endParaRPr lang="en-GB" sz="1680" dirty="0"/>
          </a:p>
          <a:p>
            <a:pPr marL="285750" indent="-285750">
              <a:buClr>
                <a:srgbClr val="C00000"/>
              </a:buClr>
              <a:buFont typeface="Wingdings" panose="05000000000000000000" pitchFamily="2" charset="2"/>
              <a:buChar char="§"/>
            </a:pPr>
            <a:r>
              <a:rPr lang="en-GB" sz="1680" dirty="0" smtClean="0"/>
              <a:t>retrieve </a:t>
            </a:r>
            <a:endParaRPr lang="en-GB" sz="1680" dirty="0"/>
          </a:p>
          <a:p>
            <a:r>
              <a:rPr lang="en-US" sz="1680" dirty="0"/>
              <a:t>data from electronic and paper-based folders </a:t>
            </a:r>
          </a:p>
          <a:p>
            <a:r>
              <a:rPr lang="en-US" sz="1680" dirty="0"/>
              <a:t>2.2 Good practice for storing and retrieving data i.e. </a:t>
            </a:r>
          </a:p>
          <a:p>
            <a:pPr marL="285750" indent="-285750">
              <a:buClr>
                <a:srgbClr val="C00000"/>
              </a:buClr>
              <a:buFont typeface="Wingdings" panose="05000000000000000000" pitchFamily="2" charset="2"/>
              <a:buChar char="§"/>
            </a:pPr>
            <a:r>
              <a:rPr lang="en-US" sz="1680" dirty="0" smtClean="0"/>
              <a:t>requirements </a:t>
            </a:r>
            <a:r>
              <a:rPr lang="en-US" sz="1680" dirty="0"/>
              <a:t>regarding security (e.g. usernames and passwords) </a:t>
            </a:r>
          </a:p>
          <a:p>
            <a:pPr marL="285750" indent="-285750">
              <a:buClr>
                <a:srgbClr val="C00000"/>
              </a:buClr>
              <a:buFont typeface="Wingdings" panose="05000000000000000000" pitchFamily="2" charset="2"/>
              <a:buChar char="§"/>
            </a:pPr>
            <a:r>
              <a:rPr lang="en-US" sz="1680" dirty="0" smtClean="0"/>
              <a:t>filing </a:t>
            </a:r>
            <a:r>
              <a:rPr lang="en-US" sz="1680" dirty="0"/>
              <a:t>structures/systems (e.g. paper files, electronic files) </a:t>
            </a:r>
          </a:p>
          <a:p>
            <a:pPr marL="285750" indent="-285750">
              <a:buClr>
                <a:srgbClr val="C00000"/>
              </a:buClr>
              <a:buFont typeface="Wingdings" panose="05000000000000000000" pitchFamily="2" charset="2"/>
              <a:buChar char="§"/>
            </a:pPr>
            <a:r>
              <a:rPr lang="en-US" sz="1680" dirty="0" smtClean="0"/>
              <a:t>accessibility </a:t>
            </a:r>
            <a:r>
              <a:rPr lang="en-US" sz="1680" dirty="0"/>
              <a:t>for relevant parties (e.g. shared drives) </a:t>
            </a:r>
          </a:p>
          <a:p>
            <a:pPr marL="285750" indent="-285750">
              <a:buClr>
                <a:srgbClr val="C00000"/>
              </a:buClr>
              <a:buFont typeface="Wingdings" panose="05000000000000000000" pitchFamily="2" charset="2"/>
              <a:buChar char="§"/>
            </a:pPr>
            <a:r>
              <a:rPr lang="en-US" sz="1680" dirty="0" smtClean="0"/>
              <a:t>naming </a:t>
            </a:r>
            <a:r>
              <a:rPr lang="en-US" sz="1680" dirty="0"/>
              <a:t>conventions (e.g. date included, </a:t>
            </a:r>
            <a:r>
              <a:rPr lang="en-US" sz="1680" dirty="0" err="1"/>
              <a:t>recognisable</a:t>
            </a:r>
            <a:r>
              <a:rPr lang="en-US" sz="1680" dirty="0"/>
              <a:t> name for retrieval, version name) </a:t>
            </a:r>
          </a:p>
          <a:p>
            <a:pPr marL="285750" indent="-285750">
              <a:buClr>
                <a:srgbClr val="C00000"/>
              </a:buClr>
              <a:buFont typeface="Wingdings" panose="05000000000000000000" pitchFamily="2" charset="2"/>
              <a:buChar char="§"/>
            </a:pPr>
            <a:r>
              <a:rPr lang="en-US" sz="1680" dirty="0" smtClean="0"/>
              <a:t>file </a:t>
            </a:r>
            <a:r>
              <a:rPr lang="en-US" sz="1680" dirty="0"/>
              <a:t>type (e.g. read only, PDF) </a:t>
            </a:r>
          </a:p>
          <a:p>
            <a:pPr marL="285750" indent="-285750">
              <a:buClr>
                <a:srgbClr val="C00000"/>
              </a:buClr>
              <a:buFont typeface="Wingdings" panose="05000000000000000000" pitchFamily="2" charset="2"/>
              <a:buChar char="§"/>
            </a:pPr>
            <a:r>
              <a:rPr lang="en-GB" sz="1680" dirty="0" smtClean="0"/>
              <a:t>archiving </a:t>
            </a:r>
            <a:r>
              <a:rPr lang="en-GB" sz="1680" dirty="0"/>
              <a:t>requirements </a:t>
            </a:r>
          </a:p>
          <a:p>
            <a:pPr marL="285750" indent="-285750">
              <a:buClr>
                <a:srgbClr val="C00000"/>
              </a:buClr>
              <a:buFont typeface="Wingdings" panose="05000000000000000000" pitchFamily="2" charset="2"/>
              <a:buChar char="§"/>
            </a:pPr>
            <a:r>
              <a:rPr lang="en-GB" sz="1680" dirty="0" smtClean="0"/>
              <a:t>data </a:t>
            </a:r>
            <a:r>
              <a:rPr lang="en-GB" sz="1680" dirty="0"/>
              <a:t>protection </a:t>
            </a:r>
          </a:p>
          <a:p>
            <a:r>
              <a:rPr lang="en-US" sz="1680" dirty="0"/>
              <a:t>2.3 How to report issues i.e. </a:t>
            </a:r>
          </a:p>
          <a:p>
            <a:pPr marL="285750" indent="-285750">
              <a:buClr>
                <a:srgbClr val="C00000"/>
              </a:buClr>
              <a:buFont typeface="Wingdings" panose="05000000000000000000" pitchFamily="2" charset="2"/>
              <a:buChar char="§"/>
            </a:pPr>
            <a:r>
              <a:rPr lang="en-US" sz="1680" dirty="0" smtClean="0"/>
              <a:t>types </a:t>
            </a:r>
            <a:r>
              <a:rPr lang="en-US" sz="1680" dirty="0"/>
              <a:t>of technological problems to be reported (e.g. no access to a specific drive for retrieving a required document, password protect file issues, software installation and updates) </a:t>
            </a:r>
          </a:p>
          <a:p>
            <a:pPr marL="285750" indent="-285750">
              <a:buClr>
                <a:srgbClr val="C00000"/>
              </a:buClr>
              <a:buFont typeface="Wingdings" panose="05000000000000000000" pitchFamily="2" charset="2"/>
              <a:buChar char="§"/>
            </a:pPr>
            <a:r>
              <a:rPr lang="en-US" sz="1680" dirty="0" smtClean="0"/>
              <a:t>which </a:t>
            </a:r>
            <a:r>
              <a:rPr lang="en-US" sz="1680" dirty="0"/>
              <a:t>members of staff should be notified and the process </a:t>
            </a:r>
          </a:p>
          <a:p>
            <a:pPr marL="285750" indent="-285750">
              <a:buClr>
                <a:srgbClr val="C00000"/>
              </a:buClr>
              <a:buFont typeface="Wingdings" panose="05000000000000000000" pitchFamily="2" charset="2"/>
              <a:buChar char="§"/>
            </a:pPr>
            <a:r>
              <a:rPr lang="en-US" sz="1680" dirty="0" smtClean="0"/>
              <a:t>timescales </a:t>
            </a:r>
            <a:r>
              <a:rPr lang="en-US" sz="1680" dirty="0"/>
              <a:t>involved in resolving issues </a:t>
            </a:r>
          </a:p>
          <a:p>
            <a:pPr marL="285750" indent="-285750">
              <a:buClr>
                <a:srgbClr val="C00000"/>
              </a:buClr>
              <a:buFont typeface="Wingdings" panose="05000000000000000000" pitchFamily="2" charset="2"/>
              <a:buChar char="§"/>
            </a:pPr>
            <a:r>
              <a:rPr lang="en-US" sz="1680" dirty="0" smtClean="0"/>
              <a:t>identifying </a:t>
            </a:r>
            <a:r>
              <a:rPr lang="en-US" sz="1680" dirty="0"/>
              <a:t>and reporting outcomes (e.g. to other team members) </a:t>
            </a:r>
            <a:r>
              <a:rPr lang="en-GB" sz="1680" dirty="0"/>
              <a:t>	</a:t>
            </a:r>
          </a:p>
        </p:txBody>
      </p:sp>
    </p:spTree>
    <p:extLst>
      <p:ext uri="{BB962C8B-B14F-4D97-AF65-F5344CB8AC3E}">
        <p14:creationId xmlns:p14="http://schemas.microsoft.com/office/powerpoint/2010/main" val="53715336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P4.1 – Digital File Search and Recovery</a:t>
            </a:r>
            <a:endParaRPr lang="en-GB" sz="3600" b="1" dirty="0" smtClean="0"/>
          </a:p>
        </p:txBody>
      </p:sp>
      <p:sp>
        <p:nvSpPr>
          <p:cNvPr id="2" name="Rectangle 1"/>
          <p:cNvSpPr/>
          <p:nvPr/>
        </p:nvSpPr>
        <p:spPr>
          <a:xfrm>
            <a:off x="208675" y="1033617"/>
            <a:ext cx="6739589" cy="5586145"/>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700" dirty="0" smtClean="0"/>
              <a:t>For </a:t>
            </a:r>
            <a:r>
              <a:rPr lang="en-US" sz="1700" dirty="0"/>
              <a:t>P4 </a:t>
            </a:r>
            <a:r>
              <a:rPr lang="en-US" sz="1700" dirty="0" smtClean="0"/>
              <a:t>you </a:t>
            </a:r>
            <a:r>
              <a:rPr lang="en-US" sz="1700" dirty="0"/>
              <a:t>should evidence that </a:t>
            </a:r>
            <a:r>
              <a:rPr lang="en-US" sz="1700" dirty="0" smtClean="0"/>
              <a:t>you </a:t>
            </a:r>
            <a:r>
              <a:rPr lang="en-US" sz="1700" dirty="0"/>
              <a:t>can locate, store, search and retrieve documents from folders. Ideally they will evidence that this can be completed using both paper-based filing structures and electronic structures. However, in the case of a ‘paperless office’, it is acceptable to meet this criterion using electronic structures only</a:t>
            </a:r>
            <a:r>
              <a:rPr lang="en-US" sz="1700" dirty="0" smtClean="0"/>
              <a:t>.</a:t>
            </a:r>
          </a:p>
          <a:p>
            <a:pPr marL="285750" indent="-285750">
              <a:buClr>
                <a:srgbClr val="C00000"/>
              </a:buClr>
              <a:buSzPct val="68000"/>
              <a:buFont typeface="Arial" panose="020B0604020202020204" pitchFamily="34" charset="0"/>
              <a:buChar char="►"/>
            </a:pPr>
            <a:r>
              <a:rPr lang="en-US" sz="1700" dirty="0" smtClean="0"/>
              <a:t>For the first part of this I would ask the computer technicians to support you. Evidence the following:</a:t>
            </a:r>
          </a:p>
          <a:p>
            <a:pPr marL="719138" indent="-342900">
              <a:buClr>
                <a:srgbClr val="C00000"/>
              </a:buClr>
              <a:buSzPct val="100000"/>
              <a:buFont typeface="+mj-lt"/>
              <a:buAutoNum type="arabicPeriod"/>
            </a:pPr>
            <a:r>
              <a:rPr lang="en-US" sz="1700" dirty="0" smtClean="0"/>
              <a:t>Save this PPT on your computer, open it, change one thing and close it.</a:t>
            </a:r>
          </a:p>
          <a:p>
            <a:pPr marL="719138" indent="-342900">
              <a:buClr>
                <a:srgbClr val="C00000"/>
              </a:buClr>
              <a:buSzPct val="100000"/>
              <a:buFont typeface="+mj-lt"/>
              <a:buAutoNum type="arabicPeriod"/>
            </a:pPr>
            <a:r>
              <a:rPr lang="en-US" sz="1700" dirty="0" smtClean="0"/>
              <a:t>Delete the file from your computer.</a:t>
            </a:r>
          </a:p>
          <a:p>
            <a:pPr marL="719138" indent="-342900">
              <a:buClr>
                <a:srgbClr val="C00000"/>
              </a:buClr>
              <a:buSzPct val="100000"/>
              <a:buFont typeface="+mj-lt"/>
              <a:buAutoNum type="arabicPeriod"/>
            </a:pPr>
            <a:r>
              <a:rPr lang="en-US" sz="1700" dirty="0" smtClean="0"/>
              <a:t>The next day, or in a couple of days, go to the technicians and ask to recover the file from the backup.</a:t>
            </a:r>
          </a:p>
          <a:p>
            <a:pPr marL="719138" indent="-342900">
              <a:buClr>
                <a:srgbClr val="C00000"/>
              </a:buClr>
              <a:buSzPct val="100000"/>
              <a:buFont typeface="+mj-lt"/>
              <a:buAutoNum type="arabicPeriod"/>
            </a:pPr>
            <a:r>
              <a:rPr lang="en-US" sz="1700" dirty="0" smtClean="0"/>
              <a:t>Tell them the name of the file, where it was stored and when it was deleted </a:t>
            </a:r>
            <a:r>
              <a:rPr lang="en-US" sz="1700" dirty="0"/>
              <a:t> (your search criteria)</a:t>
            </a:r>
            <a:endParaRPr lang="en-US" sz="1700" dirty="0" smtClean="0"/>
          </a:p>
          <a:p>
            <a:pPr marL="719138" indent="-342900">
              <a:buClr>
                <a:srgbClr val="C00000"/>
              </a:buClr>
              <a:buSzPct val="100000"/>
              <a:buFont typeface="+mj-lt"/>
              <a:buAutoNum type="arabicPeriod"/>
            </a:pPr>
            <a:r>
              <a:rPr lang="en-US" sz="1700" dirty="0" smtClean="0"/>
              <a:t>Evidence each step of the technician task.</a:t>
            </a:r>
          </a:p>
          <a:p>
            <a:pPr marL="719138" indent="-342900">
              <a:buClr>
                <a:srgbClr val="C00000"/>
              </a:buClr>
              <a:buSzPct val="100000"/>
              <a:buFont typeface="+mj-lt"/>
              <a:buAutoNum type="arabicPeriod"/>
            </a:pPr>
            <a:r>
              <a:rPr lang="en-US" sz="1700" dirty="0" smtClean="0"/>
              <a:t>Let them search for it using criteria, find it, restore it and open it off your network drive.</a:t>
            </a:r>
          </a:p>
          <a:p>
            <a:pPr marL="376238">
              <a:buClr>
                <a:srgbClr val="C00000"/>
              </a:buClr>
              <a:buSzPct val="100000"/>
            </a:pPr>
            <a:r>
              <a:rPr lang="en-US" sz="1700" dirty="0" smtClean="0"/>
              <a:t>Then annotate the screen shots, stating what you are doing, how you are doing it and why it is important to be able to do this.</a:t>
            </a:r>
          </a:p>
          <a:p>
            <a:pPr>
              <a:buClr>
                <a:srgbClr val="C00000"/>
              </a:buClr>
              <a:buSzPct val="68000"/>
            </a:pPr>
            <a:r>
              <a:rPr lang="en-US" sz="1700" b="1" dirty="0" smtClean="0">
                <a:solidFill>
                  <a:srgbClr val="FF0000"/>
                </a:solidFill>
              </a:rPr>
              <a:t>P4.1 – Task 01 </a:t>
            </a:r>
            <a:r>
              <a:rPr lang="en-US" sz="1700" dirty="0" smtClean="0">
                <a:solidFill>
                  <a:srgbClr val="FF0000"/>
                </a:solidFill>
              </a:rPr>
              <a:t>– Locate, retrieve and store from electronic </a:t>
            </a:r>
            <a:r>
              <a:rPr lang="en-US" sz="1700" dirty="0">
                <a:solidFill>
                  <a:srgbClr val="FF0000"/>
                </a:solidFill>
              </a:rPr>
              <a:t>folders</a:t>
            </a: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948264" y="5480676"/>
            <a:ext cx="1944216" cy="1134126"/>
          </a:xfrm>
          <a:prstGeom prst="rect">
            <a:avLst/>
          </a:prstGeom>
        </p:spPr>
      </p:pic>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948264" y="1052736"/>
            <a:ext cx="1927840" cy="1300172"/>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948264" y="2420888"/>
            <a:ext cx="1927840" cy="1328068"/>
          </a:xfrm>
          <a:prstGeom prst="rect">
            <a:avLst/>
          </a:prstGeom>
        </p:spPr>
      </p:pic>
      <p:pic>
        <p:nvPicPr>
          <p:cNvPr id="13" name="Picture 12"/>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948264" y="3861048"/>
            <a:ext cx="1944216" cy="1545403"/>
          </a:xfrm>
          <a:prstGeom prst="rect">
            <a:avLst/>
          </a:prstGeom>
        </p:spPr>
      </p:pic>
    </p:spTree>
    <p:extLst>
      <p:ext uri="{BB962C8B-B14F-4D97-AF65-F5344CB8AC3E}">
        <p14:creationId xmlns:p14="http://schemas.microsoft.com/office/powerpoint/2010/main" val="1391017648"/>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000" dirty="0" smtClean="0"/>
              <a:t>P4.2 – Paper Based  File Search and Recovery</a:t>
            </a:r>
            <a:endParaRPr lang="en-GB" sz="3000" b="1" dirty="0" smtClean="0"/>
          </a:p>
        </p:txBody>
      </p:sp>
      <p:sp>
        <p:nvSpPr>
          <p:cNvPr id="2" name="Rectangle 1"/>
          <p:cNvSpPr/>
          <p:nvPr/>
        </p:nvSpPr>
        <p:spPr>
          <a:xfrm>
            <a:off x="208675" y="1033617"/>
            <a:ext cx="6955613" cy="5586145"/>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700" dirty="0" smtClean="0"/>
              <a:t>You also need to search through paper-based </a:t>
            </a:r>
            <a:r>
              <a:rPr lang="en-US" sz="1700" dirty="0"/>
              <a:t>filing structures </a:t>
            </a:r>
            <a:r>
              <a:rPr lang="en-US" sz="1700" dirty="0" smtClean="0"/>
              <a:t>for relevant information if your school has not gone paperless. But this may be more difficult to access due to the sensitivity of information in a paper office.</a:t>
            </a:r>
          </a:p>
          <a:p>
            <a:pPr marL="285750" indent="-285750">
              <a:buClr>
                <a:srgbClr val="C00000"/>
              </a:buClr>
              <a:buSzPct val="68000"/>
              <a:buFont typeface="Arial" panose="020B0604020202020204" pitchFamily="34" charset="0"/>
              <a:buChar char="►"/>
            </a:pPr>
            <a:r>
              <a:rPr lang="en-US" sz="1700" dirty="0" smtClean="0"/>
              <a:t>For example, for this I would ask administration people to allow you to observe the following and evidence it being done:</a:t>
            </a:r>
          </a:p>
          <a:p>
            <a:pPr marL="719138" indent="-342900">
              <a:buClr>
                <a:srgbClr val="C00000"/>
              </a:buClr>
              <a:buSzPct val="100000"/>
              <a:buFont typeface="+mj-lt"/>
              <a:buAutoNum type="arabicPeriod"/>
            </a:pPr>
            <a:r>
              <a:rPr lang="en-US" sz="1700" dirty="0" smtClean="0"/>
              <a:t>The last time your computers in the school were upgraded, a receipt was generated for it, this will have been stored. Find out from the technicians roughly when that was.</a:t>
            </a:r>
          </a:p>
          <a:p>
            <a:pPr marL="719138" indent="-342900">
              <a:buClr>
                <a:srgbClr val="C00000"/>
              </a:buClr>
              <a:buSzPct val="100000"/>
              <a:buFont typeface="+mj-lt"/>
              <a:buAutoNum type="arabicPeriod"/>
            </a:pPr>
            <a:r>
              <a:rPr lang="en-US" sz="1700" dirty="0" smtClean="0"/>
              <a:t>In admin, ask for someone to look for the receipt of the original order. Give them the rough date it was done and which department it was done for (your search criteria).</a:t>
            </a:r>
          </a:p>
          <a:p>
            <a:pPr marL="719138" indent="-342900">
              <a:buClr>
                <a:srgbClr val="C00000"/>
              </a:buClr>
              <a:buSzPct val="100000"/>
              <a:buFont typeface="+mj-lt"/>
              <a:buAutoNum type="arabicPeriod"/>
            </a:pPr>
            <a:r>
              <a:rPr lang="en-US" sz="1700" dirty="0" smtClean="0"/>
              <a:t>If they are struggling to find it, give them more details on the order.</a:t>
            </a:r>
          </a:p>
          <a:p>
            <a:pPr marL="719138" indent="-342900">
              <a:buClr>
                <a:srgbClr val="C00000"/>
              </a:buClr>
              <a:buSzPct val="100000"/>
              <a:buFont typeface="+mj-lt"/>
              <a:buAutoNum type="arabicPeriod"/>
            </a:pPr>
            <a:r>
              <a:rPr lang="en-US" sz="1700" dirty="0" smtClean="0"/>
              <a:t>When found, ask them to photocopy it for your records. Evidence where it was found, in which cabinet, in which folder, in what order it was stored.</a:t>
            </a:r>
          </a:p>
          <a:p>
            <a:pPr marL="376238">
              <a:buClr>
                <a:srgbClr val="C00000"/>
              </a:buClr>
              <a:buSzPct val="100000"/>
            </a:pPr>
            <a:r>
              <a:rPr lang="en-US" sz="1700" dirty="0" smtClean="0"/>
              <a:t>Then annotate the screen shots, stating what you are doing, how you are doing it, the search criteria and storage location and why it is important to be able to do this.</a:t>
            </a:r>
          </a:p>
          <a:p>
            <a:pPr>
              <a:buClr>
                <a:srgbClr val="C00000"/>
              </a:buClr>
              <a:buSzPct val="68000"/>
            </a:pPr>
            <a:r>
              <a:rPr lang="en-US" sz="1700" b="1" dirty="0" smtClean="0">
                <a:solidFill>
                  <a:srgbClr val="FF0000"/>
                </a:solidFill>
              </a:rPr>
              <a:t>P4.2 – Task 02 </a:t>
            </a:r>
            <a:r>
              <a:rPr lang="en-US" sz="1700" dirty="0" smtClean="0">
                <a:solidFill>
                  <a:srgbClr val="FF0000"/>
                </a:solidFill>
              </a:rPr>
              <a:t>– Locate, retrieve and store from electronic folders.</a:t>
            </a:r>
            <a:endParaRPr lang="en-US" sz="1700" dirty="0">
              <a:solidFill>
                <a:srgbClr val="FF0000"/>
              </a:solidFill>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232716" y="1124743"/>
            <a:ext cx="1659764" cy="1659765"/>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232716" y="3284984"/>
            <a:ext cx="1656184" cy="1410825"/>
          </a:xfrm>
          <a:prstGeom prst="rect">
            <a:avLst/>
          </a:prstGeom>
        </p:spPr>
      </p:pic>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232716" y="4910601"/>
            <a:ext cx="1656184" cy="1728193"/>
          </a:xfrm>
          <a:prstGeom prst="rect">
            <a:avLst/>
          </a:prstGeom>
        </p:spPr>
      </p:pic>
    </p:spTree>
    <p:extLst>
      <p:ext uri="{BB962C8B-B14F-4D97-AF65-F5344CB8AC3E}">
        <p14:creationId xmlns:p14="http://schemas.microsoft.com/office/powerpoint/2010/main" val="2748138824"/>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000" dirty="0" smtClean="0"/>
              <a:t>P4.2 – Paper Based  File Search and Recovery</a:t>
            </a:r>
            <a:endParaRPr lang="en-GB" sz="3000" b="1" dirty="0" smtClean="0"/>
          </a:p>
        </p:txBody>
      </p:sp>
      <p:sp>
        <p:nvSpPr>
          <p:cNvPr id="2" name="Rectangle 1"/>
          <p:cNvSpPr/>
          <p:nvPr/>
        </p:nvSpPr>
        <p:spPr>
          <a:xfrm>
            <a:off x="208675" y="1033617"/>
            <a:ext cx="6955613" cy="5530745"/>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860" dirty="0"/>
              <a:t>To meet </a:t>
            </a:r>
            <a:r>
              <a:rPr lang="en-US" sz="1860" b="1" dirty="0"/>
              <a:t>M3</a:t>
            </a:r>
            <a:r>
              <a:rPr lang="en-US" sz="1860" dirty="0"/>
              <a:t>, learners should evidence that they can adhere to the good practice methods identified in the teaching content for 2.2, when storing and retrieving data (e.g. that suitable filenames are used; that documents are stored in a suitable format (e.g. as a read-only document); that documents are in a place accessible for all relevant users to retrieve; that relevant data is archived at appropriate times</a:t>
            </a:r>
            <a:r>
              <a:rPr lang="en-US" sz="1860" dirty="0" smtClean="0"/>
              <a:t>).</a:t>
            </a:r>
          </a:p>
          <a:p>
            <a:pPr marL="285750" indent="-285750">
              <a:buClr>
                <a:srgbClr val="C00000"/>
              </a:buClr>
              <a:buSzPct val="68000"/>
              <a:buFont typeface="Arial" panose="020B0604020202020204" pitchFamily="34" charset="0"/>
              <a:buChar char="►"/>
            </a:pPr>
            <a:r>
              <a:rPr lang="en-US" sz="1860" dirty="0" smtClean="0"/>
              <a:t>Good </a:t>
            </a:r>
            <a:r>
              <a:rPr lang="en-US" sz="1860" dirty="0"/>
              <a:t>practice for storing and retrieving data </a:t>
            </a:r>
            <a:r>
              <a:rPr lang="en-US" sz="1860" dirty="0" smtClean="0"/>
              <a:t>includes: </a:t>
            </a:r>
            <a:endParaRPr lang="en-US" sz="1860" dirty="0"/>
          </a:p>
          <a:p>
            <a:pPr marL="742950" lvl="1" indent="-285750">
              <a:buClr>
                <a:srgbClr val="C00000"/>
              </a:buClr>
              <a:buFont typeface="Wingdings" panose="05000000000000000000" pitchFamily="2" charset="2"/>
              <a:buChar char="§"/>
            </a:pPr>
            <a:r>
              <a:rPr lang="en-US" sz="1860" dirty="0"/>
              <a:t>requirements regarding security (e.g. usernames and passwords) </a:t>
            </a:r>
          </a:p>
          <a:p>
            <a:pPr marL="742950" lvl="1" indent="-285750">
              <a:buClr>
                <a:srgbClr val="C00000"/>
              </a:buClr>
              <a:buFont typeface="Wingdings" panose="05000000000000000000" pitchFamily="2" charset="2"/>
              <a:buChar char="§"/>
            </a:pPr>
            <a:r>
              <a:rPr lang="en-US" sz="1860" dirty="0"/>
              <a:t>filing structures/systems (e.g. paper files, electronic files) </a:t>
            </a:r>
          </a:p>
          <a:p>
            <a:pPr marL="742950" lvl="1" indent="-285750">
              <a:buClr>
                <a:srgbClr val="C00000"/>
              </a:buClr>
              <a:buFont typeface="Wingdings" panose="05000000000000000000" pitchFamily="2" charset="2"/>
              <a:buChar char="§"/>
            </a:pPr>
            <a:r>
              <a:rPr lang="en-US" sz="1860" dirty="0"/>
              <a:t>accessibility for relevant parties (e.g. shared drives) </a:t>
            </a:r>
          </a:p>
          <a:p>
            <a:pPr marL="742950" lvl="1" indent="-285750">
              <a:buClr>
                <a:srgbClr val="C00000"/>
              </a:buClr>
              <a:buFont typeface="Wingdings" panose="05000000000000000000" pitchFamily="2" charset="2"/>
              <a:buChar char="§"/>
            </a:pPr>
            <a:r>
              <a:rPr lang="en-US" sz="1860" dirty="0"/>
              <a:t>naming conventions (e.g. date included, </a:t>
            </a:r>
            <a:r>
              <a:rPr lang="en-US" sz="1860" dirty="0" err="1"/>
              <a:t>recognisable</a:t>
            </a:r>
            <a:r>
              <a:rPr lang="en-US" sz="1860" dirty="0"/>
              <a:t> name for retrieval, version name) </a:t>
            </a:r>
          </a:p>
          <a:p>
            <a:pPr marL="742950" lvl="1" indent="-285750">
              <a:buClr>
                <a:srgbClr val="C00000"/>
              </a:buClr>
              <a:buFont typeface="Wingdings" panose="05000000000000000000" pitchFamily="2" charset="2"/>
              <a:buChar char="§"/>
            </a:pPr>
            <a:r>
              <a:rPr lang="en-US" sz="1860" dirty="0"/>
              <a:t>file type (e.g. read only, PDF) </a:t>
            </a:r>
          </a:p>
          <a:p>
            <a:pPr marL="742950" lvl="1" indent="-285750">
              <a:buClr>
                <a:srgbClr val="C00000"/>
              </a:buClr>
              <a:buFont typeface="Wingdings" panose="05000000000000000000" pitchFamily="2" charset="2"/>
              <a:buChar char="§"/>
            </a:pPr>
            <a:r>
              <a:rPr lang="en-GB" sz="1860" dirty="0"/>
              <a:t>archiving requirements </a:t>
            </a:r>
          </a:p>
          <a:p>
            <a:pPr marL="742950" lvl="1" indent="-285750">
              <a:buClr>
                <a:srgbClr val="C00000"/>
              </a:buClr>
              <a:buFont typeface="Wingdings" panose="05000000000000000000" pitchFamily="2" charset="2"/>
              <a:buChar char="§"/>
            </a:pPr>
            <a:r>
              <a:rPr lang="en-GB" sz="1860" dirty="0"/>
              <a:t>data protection </a:t>
            </a:r>
            <a:endParaRPr lang="en-US" sz="1860" dirty="0" smtClean="0"/>
          </a:p>
          <a:p>
            <a:pPr>
              <a:buClr>
                <a:srgbClr val="C00000"/>
              </a:buClr>
              <a:buSzPct val="68000"/>
            </a:pPr>
            <a:r>
              <a:rPr lang="en-US" sz="1860" b="1" dirty="0" smtClean="0">
                <a:solidFill>
                  <a:srgbClr val="FF0000"/>
                </a:solidFill>
              </a:rPr>
              <a:t>M3.1 – Task 03 - </a:t>
            </a:r>
            <a:r>
              <a:rPr lang="en-US" sz="1860" dirty="0" smtClean="0">
                <a:solidFill>
                  <a:srgbClr val="FF0000"/>
                </a:solidFill>
              </a:rPr>
              <a:t>Evidence and explain how to comply </a:t>
            </a:r>
            <a:r>
              <a:rPr lang="en-US" sz="1860" dirty="0">
                <a:solidFill>
                  <a:srgbClr val="FF0000"/>
                </a:solidFill>
              </a:rPr>
              <a:t>with good practice procedures when storing and retrieving data</a:t>
            </a:r>
          </a:p>
        </p:txBody>
      </p:sp>
      <p:pic>
        <p:nvPicPr>
          <p:cNvPr id="1026" name="Picture 2" descr="Image result for file type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164288" y="1124744"/>
            <a:ext cx="1728192" cy="194421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shared driv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4288" y="3212976"/>
            <a:ext cx="1731656" cy="94939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archiving requirement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4881" r="4003" b="5851"/>
          <a:stretch/>
        </p:blipFill>
        <p:spPr bwMode="auto">
          <a:xfrm>
            <a:off x="7164288" y="4221088"/>
            <a:ext cx="1728192" cy="121992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data protection"/>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164288" y="5589240"/>
            <a:ext cx="1728192" cy="10027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8278086"/>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000" dirty="0" smtClean="0"/>
              <a:t>M3.1 – Presenting Good Practice</a:t>
            </a:r>
            <a:endParaRPr lang="en-GB" sz="3000" b="1" dirty="0" smtClean="0"/>
          </a:p>
        </p:txBody>
      </p:sp>
      <p:sp>
        <p:nvSpPr>
          <p:cNvPr id="2" name="Rectangle 1"/>
          <p:cNvSpPr/>
          <p:nvPr/>
        </p:nvSpPr>
        <p:spPr>
          <a:xfrm>
            <a:off x="208675" y="1033617"/>
            <a:ext cx="8683805" cy="5632311"/>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2000" dirty="0" smtClean="0"/>
              <a:t>For M3 you need to explain and demonstrate with examples how you performed the last two tasks using good </a:t>
            </a:r>
            <a:r>
              <a:rPr lang="en-US" sz="2000" dirty="0"/>
              <a:t>practice for storing and retrieving data i.e. </a:t>
            </a:r>
          </a:p>
          <a:p>
            <a:pPr marL="622300" lvl="1" indent="-285750">
              <a:buClr>
                <a:srgbClr val="C00000"/>
              </a:buClr>
              <a:buFont typeface="Wingdings" panose="05000000000000000000" pitchFamily="2" charset="2"/>
              <a:buChar char="§"/>
            </a:pPr>
            <a:r>
              <a:rPr lang="en-US" sz="2000" b="1" dirty="0"/>
              <a:t>requirements regarding security </a:t>
            </a:r>
            <a:r>
              <a:rPr lang="en-US" sz="2000" dirty="0"/>
              <a:t>(e.g. usernames and passwords) </a:t>
            </a:r>
            <a:r>
              <a:rPr lang="en-US" sz="2000" dirty="0" smtClean="0"/>
              <a:t>– you have done e-safety in Year 07, strong passwords prevent hacking, creating usernames that are unique make it easier to locate staff and students reducing the risk of calling up the wrong person and breaching confidentiality.</a:t>
            </a:r>
            <a:endParaRPr lang="en-US" sz="2000" dirty="0"/>
          </a:p>
          <a:p>
            <a:pPr marL="622300" lvl="1" indent="-285750">
              <a:buClr>
                <a:srgbClr val="C00000"/>
              </a:buClr>
              <a:buFont typeface="Wingdings" panose="05000000000000000000" pitchFamily="2" charset="2"/>
              <a:buChar char="§"/>
            </a:pPr>
            <a:r>
              <a:rPr lang="en-US" sz="2000" b="1" dirty="0"/>
              <a:t>filing structures/systems </a:t>
            </a:r>
            <a:r>
              <a:rPr lang="en-US" sz="2000" dirty="0"/>
              <a:t>(e.g. paper files, electronic files) </a:t>
            </a:r>
            <a:r>
              <a:rPr lang="en-US" sz="2000" dirty="0" smtClean="0"/>
              <a:t>– an </a:t>
            </a:r>
            <a:r>
              <a:rPr lang="en-US" sz="2000" dirty="0" err="1" smtClean="0"/>
              <a:t>orginsed</a:t>
            </a:r>
            <a:r>
              <a:rPr lang="en-US" sz="2000" dirty="0" smtClean="0"/>
              <a:t> folder is easier to find things, quicker and more efficient, saving time and money in the process. In terms of paper versions, this is also true, specifically if you are not the only person sharing or accessing the files.</a:t>
            </a:r>
            <a:endParaRPr lang="en-US" sz="2000" dirty="0"/>
          </a:p>
          <a:p>
            <a:pPr marL="622300" lvl="1" indent="-285750">
              <a:buClr>
                <a:srgbClr val="C00000"/>
              </a:buClr>
              <a:buFont typeface="Wingdings" panose="05000000000000000000" pitchFamily="2" charset="2"/>
              <a:buChar char="§"/>
            </a:pPr>
            <a:r>
              <a:rPr lang="en-US" sz="2000" b="1" dirty="0"/>
              <a:t>accessibility for relevant parties </a:t>
            </a:r>
            <a:r>
              <a:rPr lang="en-US" sz="2000" dirty="0"/>
              <a:t>(e.g. shared drives) </a:t>
            </a:r>
            <a:r>
              <a:rPr lang="en-US" sz="2000" dirty="0" smtClean="0"/>
              <a:t>– making digital files shareable by others, setting read, write and delete rights for instance, allows multiple staff to edit the documents and combine knowledge. For instance multiple teachers accessing and writing on your report.</a:t>
            </a:r>
            <a:endParaRPr lang="en-US" sz="2000" dirty="0"/>
          </a:p>
        </p:txBody>
      </p:sp>
    </p:spTree>
    <p:extLst>
      <p:ext uri="{BB962C8B-B14F-4D97-AF65-F5344CB8AC3E}">
        <p14:creationId xmlns:p14="http://schemas.microsoft.com/office/powerpoint/2010/main" val="173863572"/>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dcmitype/"/>
    <ds:schemaRef ds:uri="http://schemas.openxmlformats.org/package/2006/metadata/core-propertie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76314</TotalTime>
  <Words>2262</Words>
  <Application>Microsoft Office PowerPoint</Application>
  <PresentationFormat>On-screen Show (4:3)</PresentationFormat>
  <Paragraphs>142</Paragraphs>
  <Slides>12</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Lucida Sans Unicode</vt:lpstr>
      <vt:lpstr>Verdana</vt:lpstr>
      <vt:lpstr>Wingdings</vt:lpstr>
      <vt:lpstr>Wingdings 2</vt:lpstr>
      <vt:lpstr>Wingdings 3</vt:lpstr>
      <vt:lpstr>Enderoth</vt:lpstr>
      <vt:lpstr>PowerPoint Presentation</vt:lpstr>
      <vt:lpstr>Assessment Criteria</vt:lpstr>
      <vt:lpstr>Unit Aim</vt:lpstr>
      <vt:lpstr>Learning Objectives</vt:lpstr>
      <vt:lpstr>Learning Outcomes – LO2</vt:lpstr>
      <vt:lpstr>P4.1 – Digital File Search and Recovery</vt:lpstr>
      <vt:lpstr>P4.2 – Paper Based  File Search and Recovery</vt:lpstr>
      <vt:lpstr>P4.2 – Paper Based  File Search and Recovery</vt:lpstr>
      <vt:lpstr>M3.1 – Presenting Good Practice</vt:lpstr>
      <vt:lpstr>M3.1 – Presenting Good Practice</vt:lpstr>
      <vt:lpstr>P5.1 – Fault Logging</vt:lpstr>
      <vt:lpstr>LO2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2084</cp:revision>
  <cp:lastPrinted>2014-01-22T18:25:48Z</cp:lastPrinted>
  <dcterms:created xsi:type="dcterms:W3CDTF">2008-03-12T11:01:44Z</dcterms:created>
  <dcterms:modified xsi:type="dcterms:W3CDTF">2018-07-26T14:04:13Z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